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87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7" roundtripDataSignature="AMtx7mipkdIt/vXEcXnCw2LhvqVbk6uqY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706119A-DF24-4E97-9BB0-F37F3C583B58}">
  <a:tblStyle styleId="{E706119A-DF24-4E97-9BB0-F37F3C583B58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 b="off" i="off"/>
      <a:tcStyle>
        <a:tcBdr/>
        <a:fill>
          <a:solidFill>
            <a:srgbClr val="CDD4EA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CDD4EA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8F12684E-1889-4AD0-99EA-F3F6F6C10DC2}" styleName="Table_1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2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7" Type="http://customschemas.google.com/relationships/presentationmetadata" Target="metadata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4231c809a1_0_2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2" name="Google Shape;82;g14231c809a1_0_2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98465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" name="Google Shape;687;g14231c809a1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88" name="Google Shape;688;g14231c809a1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" name="Google Shape;713;g14231c809a1_0_1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14" name="Google Shape;714;g14231c809a1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Google Shape;739;g14231c809a1_0_1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40" name="Google Shape;740;g14231c809a1_0_1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35" name="Google Shape;53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41" name="Google Shape;54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50" name="Google Shape;55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65" name="Google Shape;56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Google Shape;587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88" name="Google Shape;588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Google Shape;625;g14231c809a1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26" name="Google Shape;626;g14231c809a1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" name="Google Shape;654;g14231c809a1_0_7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55" name="Google Shape;655;g14231c809a1_0_7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" name="Google Shape;661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62" name="Google Shape;662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5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5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2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3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3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3"/>
          <p:cNvSpPr txBox="1">
            <a:spLocks noGrp="1"/>
          </p:cNvSpPr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3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2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6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6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2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27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2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8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8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8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8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8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9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0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30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3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3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1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1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31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3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3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mailto:Jen@NewMathMinds.com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mathwaysnw.com" TargetMode="External"/><Relationship Id="rId5" Type="http://schemas.openxmlformats.org/officeDocument/2006/relationships/hyperlink" Target="mailto:Laura@MathwaysNW.com" TargetMode="External"/><Relationship Id="rId4" Type="http://schemas.openxmlformats.org/officeDocument/2006/relationships/hyperlink" Target="http://www.newmathminds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4231c809a1_0_204"/>
          <p:cNvSpPr txBox="1">
            <a:spLocks noGrp="1"/>
          </p:cNvSpPr>
          <p:nvPr>
            <p:ph type="ctrTitle"/>
          </p:nvPr>
        </p:nvSpPr>
        <p:spPr>
          <a:xfrm>
            <a:off x="306656" y="1627888"/>
            <a:ext cx="4048295" cy="19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endParaRPr dirty="0"/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endParaRPr sz="8900" b="1" dirty="0"/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40067"/>
              <a:buNone/>
            </a:pPr>
            <a:r>
              <a:rPr lang="en-US" sz="4400" b="1" dirty="0"/>
              <a:t>STEP-BY-STEP TEMPLATE TO MAKE YOUR OWN GROUPS</a:t>
            </a:r>
            <a:br>
              <a:rPr lang="en-US" sz="2777" dirty="0"/>
            </a:br>
            <a:br>
              <a:rPr lang="en-US" sz="2777" dirty="0"/>
            </a:br>
            <a:r>
              <a:rPr lang="en-US" sz="2777" b="1" dirty="0">
                <a:solidFill>
                  <a:srgbClr val="FF0000"/>
                </a:solidFill>
              </a:rPr>
              <a:t>DOWNLOAD THIS TO EDIT!</a:t>
            </a:r>
            <a:endParaRPr sz="2777" b="1" dirty="0">
              <a:solidFill>
                <a:srgbClr val="FF0000"/>
              </a:solidFill>
            </a:endParaRPr>
          </a:p>
        </p:txBody>
      </p:sp>
      <p:sp>
        <p:nvSpPr>
          <p:cNvPr id="85" name="Google Shape;85;g14231c809a1_0_204"/>
          <p:cNvSpPr txBox="1">
            <a:spLocks noGrp="1"/>
          </p:cNvSpPr>
          <p:nvPr>
            <p:ph type="ctrTitle"/>
          </p:nvPr>
        </p:nvSpPr>
        <p:spPr>
          <a:xfrm>
            <a:off x="630825" y="3899625"/>
            <a:ext cx="8208300" cy="9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210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sz="3000" b="1"/>
              <a:t>BROUGHT TO YOU BY:</a:t>
            </a:r>
            <a:endParaRPr sz="4200" b="1"/>
          </a:p>
        </p:txBody>
      </p:sp>
      <p:sp>
        <p:nvSpPr>
          <p:cNvPr id="86" name="Google Shape;86;g14231c809a1_0_204"/>
          <p:cNvSpPr txBox="1">
            <a:spLocks noGrp="1"/>
          </p:cNvSpPr>
          <p:nvPr>
            <p:ph type="ctrTitle"/>
          </p:nvPr>
        </p:nvSpPr>
        <p:spPr>
          <a:xfrm>
            <a:off x="630825" y="5409225"/>
            <a:ext cx="4001400" cy="9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sz="2100" b="1"/>
              <a:t>JEN HUNT</a:t>
            </a:r>
            <a:endParaRPr sz="2100" b="1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sz="2100" u="sng">
                <a:solidFill>
                  <a:schemeClr val="hlink"/>
                </a:solidFill>
                <a:hlinkClick r:id="rId3"/>
              </a:rPr>
              <a:t>Jen@NewMathMinds.com</a:t>
            </a:r>
            <a:endParaRPr sz="21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sz="2100" u="sng">
                <a:solidFill>
                  <a:schemeClr val="hlink"/>
                </a:solidFill>
                <a:hlinkClick r:id="rId4"/>
              </a:rPr>
              <a:t>www.newmathminds.com</a:t>
            </a:r>
            <a:endParaRPr sz="21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sz="2100"/>
              <a:t>       @NewMathMinds</a:t>
            </a:r>
            <a:endParaRPr sz="3300"/>
          </a:p>
        </p:txBody>
      </p:sp>
      <p:sp>
        <p:nvSpPr>
          <p:cNvPr id="87" name="Google Shape;87;g14231c809a1_0_204"/>
          <p:cNvSpPr txBox="1">
            <a:spLocks noGrp="1"/>
          </p:cNvSpPr>
          <p:nvPr>
            <p:ph type="ctrTitle"/>
          </p:nvPr>
        </p:nvSpPr>
        <p:spPr>
          <a:xfrm>
            <a:off x="4913700" y="5409225"/>
            <a:ext cx="4001400" cy="9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21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sz="2100" b="1"/>
              <a:t>LAURA NELSON</a:t>
            </a:r>
            <a:endParaRPr sz="2100" b="1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sz="2100" u="sng">
                <a:solidFill>
                  <a:schemeClr val="hlink"/>
                </a:solidFill>
                <a:hlinkClick r:id="rId5"/>
              </a:rPr>
              <a:t>Laura@MathwaysNW.com</a:t>
            </a:r>
            <a:endParaRPr sz="21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sz="2100" u="sng">
                <a:solidFill>
                  <a:schemeClr val="hlink"/>
                </a:solidFill>
                <a:hlinkClick r:id="rId6"/>
              </a:rPr>
              <a:t>www.mathwaysnw.com</a:t>
            </a:r>
            <a:endParaRPr sz="3300"/>
          </a:p>
        </p:txBody>
      </p:sp>
      <p:pic>
        <p:nvPicPr>
          <p:cNvPr id="88" name="Google Shape;88;g14231c809a1_0_20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28350" y="5989700"/>
            <a:ext cx="431650" cy="350716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g14231c809a1_0_204"/>
          <p:cNvSpPr txBox="1">
            <a:spLocks noGrp="1"/>
          </p:cNvSpPr>
          <p:nvPr>
            <p:ph type="ctrTitle"/>
          </p:nvPr>
        </p:nvSpPr>
        <p:spPr>
          <a:xfrm>
            <a:off x="3894150" y="5530150"/>
            <a:ext cx="898500" cy="9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210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sz="5800" b="1">
                <a:solidFill>
                  <a:srgbClr val="888888"/>
                </a:solidFill>
              </a:rPr>
              <a:t>&amp;</a:t>
            </a:r>
            <a:endParaRPr sz="7000" b="1">
              <a:solidFill>
                <a:srgbClr val="888888"/>
              </a:solidFill>
            </a:endParaRPr>
          </a:p>
        </p:txBody>
      </p:sp>
      <p:pic>
        <p:nvPicPr>
          <p:cNvPr id="90" name="Google Shape;90;g14231c809a1_0_20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789050" y="354600"/>
            <a:ext cx="4125375" cy="41434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7502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" name="Google Shape;690;g14231c809a1_0_100"/>
          <p:cNvSpPr/>
          <p:nvPr/>
        </p:nvSpPr>
        <p:spPr>
          <a:xfrm>
            <a:off x="2119200" y="1549225"/>
            <a:ext cx="1089000" cy="582900"/>
          </a:xfrm>
          <a:prstGeom prst="rect">
            <a:avLst/>
          </a:prstGeom>
          <a:solidFill>
            <a:srgbClr val="E6B8AF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91" name="Google Shape;691;g14231c809a1_0_100"/>
          <p:cNvGrpSpPr/>
          <p:nvPr/>
        </p:nvGrpSpPr>
        <p:grpSpPr>
          <a:xfrm>
            <a:off x="5831442" y="2092675"/>
            <a:ext cx="1322799" cy="771650"/>
            <a:chOff x="5846867" y="3463025"/>
            <a:chExt cx="1322799" cy="771650"/>
          </a:xfrm>
        </p:grpSpPr>
        <p:sp>
          <p:nvSpPr>
            <p:cNvPr id="692" name="Google Shape;692;g14231c809a1_0_100"/>
            <p:cNvSpPr/>
            <p:nvPr/>
          </p:nvSpPr>
          <p:spPr>
            <a:xfrm>
              <a:off x="5846867" y="3865375"/>
              <a:ext cx="648300" cy="369300"/>
            </a:xfrm>
            <a:prstGeom prst="roundRect">
              <a:avLst>
                <a:gd name="adj" fmla="val 16667"/>
              </a:avLst>
            </a:prstGeom>
            <a:solidFill>
              <a:srgbClr val="E6B8A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3" name="Google Shape;693;g14231c809a1_0_100"/>
            <p:cNvSpPr/>
            <p:nvPr/>
          </p:nvSpPr>
          <p:spPr>
            <a:xfrm>
              <a:off x="6521366" y="3865375"/>
              <a:ext cx="648300" cy="369300"/>
            </a:xfrm>
            <a:prstGeom prst="roundRect">
              <a:avLst>
                <a:gd name="adj" fmla="val 16667"/>
              </a:avLst>
            </a:prstGeom>
            <a:solidFill>
              <a:srgbClr val="E6B8A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4" name="Google Shape;694;g14231c809a1_0_100"/>
            <p:cNvSpPr/>
            <p:nvPr/>
          </p:nvSpPr>
          <p:spPr>
            <a:xfrm>
              <a:off x="5846867" y="3463025"/>
              <a:ext cx="648300" cy="369300"/>
            </a:xfrm>
            <a:prstGeom prst="roundRect">
              <a:avLst>
                <a:gd name="adj" fmla="val 16667"/>
              </a:avLst>
            </a:prstGeom>
            <a:solidFill>
              <a:srgbClr val="E6B8A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5" name="Google Shape;695;g14231c809a1_0_100"/>
            <p:cNvSpPr/>
            <p:nvPr/>
          </p:nvSpPr>
          <p:spPr>
            <a:xfrm>
              <a:off x="6521366" y="3463025"/>
              <a:ext cx="648300" cy="369300"/>
            </a:xfrm>
            <a:prstGeom prst="roundRect">
              <a:avLst>
                <a:gd name="adj" fmla="val 16667"/>
              </a:avLst>
            </a:prstGeom>
            <a:solidFill>
              <a:srgbClr val="E6B8A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96" name="Google Shape;696;g14231c809a1_0_100"/>
          <p:cNvSpPr/>
          <p:nvPr/>
        </p:nvSpPr>
        <p:spPr>
          <a:xfrm>
            <a:off x="699176" y="5400961"/>
            <a:ext cx="1089000" cy="1048200"/>
          </a:xfrm>
          <a:prstGeom prst="ellipse">
            <a:avLst/>
          </a:prstGeom>
          <a:solidFill>
            <a:srgbClr val="E6B8AF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7" name="Google Shape;697;g14231c809a1_0_100"/>
          <p:cNvSpPr/>
          <p:nvPr/>
        </p:nvSpPr>
        <p:spPr>
          <a:xfrm>
            <a:off x="2302727" y="156119"/>
            <a:ext cx="4538400" cy="7470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</a:pPr>
            <a:r>
              <a:rPr lang="en-US" sz="3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Second Rotation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698" name="Google Shape;698;g14231c809a1_0_100"/>
          <p:cNvGraphicFramePr/>
          <p:nvPr/>
        </p:nvGraphicFramePr>
        <p:xfrm>
          <a:off x="394384" y="494402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{8F12684E-1889-4AD0-99EA-F3F6F6C10DC2}</a:tableStyleId>
              </a:tblPr>
              <a:tblGrid>
                <a:gridCol w="156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All PINK</a:t>
                      </a:r>
                      <a:br>
                        <a:rPr lang="en-US" sz="16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1600" b="1" i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except </a:t>
                      </a:r>
                      <a:br>
                        <a:rPr lang="en-US" sz="1600" b="1" i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1600" b="1" i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Bananas:</a:t>
                      </a:r>
                      <a:endParaRPr sz="1600" b="1" i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B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B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B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B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B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B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B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B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99" name="Google Shape;699;g14231c809a1_0_100"/>
          <p:cNvSpPr txBox="1"/>
          <p:nvPr/>
        </p:nvSpPr>
        <p:spPr>
          <a:xfrm>
            <a:off x="750474" y="5630902"/>
            <a:ext cx="9864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Round Table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0" name="Google Shape;700;g14231c809a1_0_100"/>
          <p:cNvSpPr txBox="1"/>
          <p:nvPr/>
        </p:nvSpPr>
        <p:spPr>
          <a:xfrm>
            <a:off x="2193304" y="1656025"/>
            <a:ext cx="986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Carpet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1" name="Google Shape;701;g14231c809a1_0_100"/>
          <p:cNvSpPr txBox="1"/>
          <p:nvPr/>
        </p:nvSpPr>
        <p:spPr>
          <a:xfrm rot="-615987">
            <a:off x="5932324" y="2155344"/>
            <a:ext cx="1121048" cy="646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Middle</a:t>
            </a:r>
            <a:br>
              <a:rPr lang="en-US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Tables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2" name="Google Shape;702;g14231c809a1_0_100"/>
          <p:cNvSpPr txBox="1"/>
          <p:nvPr/>
        </p:nvSpPr>
        <p:spPr>
          <a:xfrm>
            <a:off x="6681440" y="160339"/>
            <a:ext cx="24459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FOLLOW</a:t>
            </a:r>
            <a:r>
              <a:rPr lang="en-US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YOUR COLOR</a:t>
            </a:r>
            <a:endParaRPr sz="18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3" name="Google Shape;703;g14231c809a1_0_100"/>
          <p:cNvSpPr txBox="1"/>
          <p:nvPr/>
        </p:nvSpPr>
        <p:spPr>
          <a:xfrm>
            <a:off x="5192747" y="1605155"/>
            <a:ext cx="2052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PROBLEM-SOLVING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4" name="Google Shape;704;g14231c809a1_0_100"/>
          <p:cNvSpPr txBox="1"/>
          <p:nvPr/>
        </p:nvSpPr>
        <p:spPr>
          <a:xfrm>
            <a:off x="350775" y="4685875"/>
            <a:ext cx="16521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INDEPENDENT PRACTICE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5" name="Google Shape;705;g14231c809a1_0_100"/>
          <p:cNvSpPr txBox="1"/>
          <p:nvPr/>
        </p:nvSpPr>
        <p:spPr>
          <a:xfrm>
            <a:off x="2046476" y="1134500"/>
            <a:ext cx="3112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FLUENCY/NUMBER SENSE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706" name="Google Shape;706;g14231c809a1_0_100"/>
          <p:cNvGraphicFramePr/>
          <p:nvPr/>
        </p:nvGraphicFramePr>
        <p:xfrm>
          <a:off x="2046467" y="3690975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{8F12684E-1889-4AD0-99EA-F3F6F6C10DC2}</a:tableStyleId>
              </a:tblPr>
              <a:tblGrid>
                <a:gridCol w="156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All TEAL</a:t>
                      </a:r>
                      <a:br>
                        <a:rPr lang="en-US" sz="16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1600" b="1" i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except </a:t>
                      </a:r>
                      <a:br>
                        <a:rPr lang="en-US" sz="1600" b="1" i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1600" b="1" i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Bananas:</a:t>
                      </a:r>
                      <a:endParaRPr sz="1600" b="1" i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9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9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9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9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9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9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9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9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07" name="Google Shape;707;g14231c809a1_0_100"/>
          <p:cNvGraphicFramePr/>
          <p:nvPr/>
        </p:nvGraphicFramePr>
        <p:xfrm>
          <a:off x="7245048" y="1282184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{8F12684E-1889-4AD0-99EA-F3F6F6C10DC2}</a:tableStyleId>
              </a:tblPr>
              <a:tblGrid>
                <a:gridCol w="156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All BLUE</a:t>
                      </a:r>
                      <a:br>
                        <a:rPr lang="en-US" sz="16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1600" b="1" i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except</a:t>
                      </a:r>
                      <a:endParaRPr sz="1600" b="1" i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600" b="1" i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Bananas:</a:t>
                      </a:r>
                      <a:endParaRPr sz="1600" b="1" i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08" name="Google Shape;708;g14231c809a1_0_100"/>
          <p:cNvGraphicFramePr/>
          <p:nvPr/>
        </p:nvGraphicFramePr>
        <p:xfrm>
          <a:off x="5345278" y="3923891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{8F12684E-1889-4AD0-99EA-F3F6F6C10DC2}</a:tableStyleId>
              </a:tblPr>
              <a:tblGrid>
                <a:gridCol w="156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BANANAS</a:t>
                      </a:r>
                      <a:br>
                        <a:rPr lang="en-US" sz="16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16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with Teacher</a:t>
                      </a:r>
                      <a:endParaRPr sz="16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09" name="Google Shape;709;g14231c809a1_0_100"/>
          <p:cNvSpPr/>
          <p:nvPr/>
        </p:nvSpPr>
        <p:spPr>
          <a:xfrm rot="-2368003">
            <a:off x="7021084" y="5184879"/>
            <a:ext cx="1766594" cy="1884441"/>
          </a:xfrm>
          <a:prstGeom prst="blockArc">
            <a:avLst>
              <a:gd name="adj1" fmla="val 10800000"/>
              <a:gd name="adj2" fmla="val 131367"/>
              <a:gd name="adj3" fmla="val 34504"/>
            </a:avLst>
          </a:prstGeom>
          <a:solidFill>
            <a:srgbClr val="E6B8AF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10" name="Google Shape;710;g14231c809a1_0_100" descr="Banan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01850" y="4815723"/>
            <a:ext cx="929150" cy="929150"/>
          </a:xfrm>
          <a:prstGeom prst="rect">
            <a:avLst/>
          </a:prstGeom>
          <a:noFill/>
          <a:ln>
            <a:noFill/>
          </a:ln>
        </p:spPr>
      </p:pic>
      <p:sp>
        <p:nvSpPr>
          <p:cNvPr id="711" name="Google Shape;711;g14231c809a1_0_100"/>
          <p:cNvSpPr txBox="1"/>
          <p:nvPr/>
        </p:nvSpPr>
        <p:spPr>
          <a:xfrm rot="-608822">
            <a:off x="3056497" y="2113606"/>
            <a:ext cx="2269904" cy="1200478"/>
          </a:xfrm>
          <a:prstGeom prst="rect">
            <a:avLst/>
          </a:prstGeom>
          <a:solidFill>
            <a:srgbClr val="FFFF00"/>
          </a:solidFill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Adjust the furniture and placements here  to match your room! Then delete this box!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" name="Google Shape;716;g14231c809a1_0_126"/>
          <p:cNvSpPr/>
          <p:nvPr/>
        </p:nvSpPr>
        <p:spPr>
          <a:xfrm>
            <a:off x="2119200" y="1549225"/>
            <a:ext cx="1089000" cy="582900"/>
          </a:xfrm>
          <a:prstGeom prst="rect">
            <a:avLst/>
          </a:prstGeom>
          <a:solidFill>
            <a:srgbClr val="E6B8AF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717" name="Google Shape;717;g14231c809a1_0_126"/>
          <p:cNvGrpSpPr/>
          <p:nvPr/>
        </p:nvGrpSpPr>
        <p:grpSpPr>
          <a:xfrm>
            <a:off x="5831442" y="2092675"/>
            <a:ext cx="1322799" cy="771650"/>
            <a:chOff x="5846867" y="3463025"/>
            <a:chExt cx="1322799" cy="771650"/>
          </a:xfrm>
        </p:grpSpPr>
        <p:sp>
          <p:nvSpPr>
            <p:cNvPr id="718" name="Google Shape;718;g14231c809a1_0_126"/>
            <p:cNvSpPr/>
            <p:nvPr/>
          </p:nvSpPr>
          <p:spPr>
            <a:xfrm>
              <a:off x="5846867" y="3865375"/>
              <a:ext cx="648300" cy="369300"/>
            </a:xfrm>
            <a:prstGeom prst="roundRect">
              <a:avLst>
                <a:gd name="adj" fmla="val 16667"/>
              </a:avLst>
            </a:prstGeom>
            <a:solidFill>
              <a:srgbClr val="E6B8A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9" name="Google Shape;719;g14231c809a1_0_126"/>
            <p:cNvSpPr/>
            <p:nvPr/>
          </p:nvSpPr>
          <p:spPr>
            <a:xfrm>
              <a:off x="6521366" y="3865375"/>
              <a:ext cx="648300" cy="369300"/>
            </a:xfrm>
            <a:prstGeom prst="roundRect">
              <a:avLst>
                <a:gd name="adj" fmla="val 16667"/>
              </a:avLst>
            </a:prstGeom>
            <a:solidFill>
              <a:srgbClr val="E6B8A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0" name="Google Shape;720;g14231c809a1_0_126"/>
            <p:cNvSpPr/>
            <p:nvPr/>
          </p:nvSpPr>
          <p:spPr>
            <a:xfrm>
              <a:off x="5846867" y="3463025"/>
              <a:ext cx="648300" cy="369300"/>
            </a:xfrm>
            <a:prstGeom prst="roundRect">
              <a:avLst>
                <a:gd name="adj" fmla="val 16667"/>
              </a:avLst>
            </a:prstGeom>
            <a:solidFill>
              <a:srgbClr val="E6B8A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1" name="Google Shape;721;g14231c809a1_0_126"/>
            <p:cNvSpPr/>
            <p:nvPr/>
          </p:nvSpPr>
          <p:spPr>
            <a:xfrm>
              <a:off x="6521366" y="3463025"/>
              <a:ext cx="648300" cy="369300"/>
            </a:xfrm>
            <a:prstGeom prst="roundRect">
              <a:avLst>
                <a:gd name="adj" fmla="val 16667"/>
              </a:avLst>
            </a:prstGeom>
            <a:solidFill>
              <a:srgbClr val="E6B8A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22" name="Google Shape;722;g14231c809a1_0_126"/>
          <p:cNvSpPr/>
          <p:nvPr/>
        </p:nvSpPr>
        <p:spPr>
          <a:xfrm>
            <a:off x="699176" y="5400961"/>
            <a:ext cx="1089000" cy="1048200"/>
          </a:xfrm>
          <a:prstGeom prst="ellipse">
            <a:avLst/>
          </a:prstGeom>
          <a:solidFill>
            <a:srgbClr val="E6B8AF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3" name="Google Shape;723;g14231c809a1_0_126"/>
          <p:cNvSpPr/>
          <p:nvPr/>
        </p:nvSpPr>
        <p:spPr>
          <a:xfrm>
            <a:off x="2302727" y="156119"/>
            <a:ext cx="4538400" cy="7470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</a:pPr>
            <a:r>
              <a:rPr lang="en-US" sz="3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Third Rotation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724" name="Google Shape;724;g14231c809a1_0_126"/>
          <p:cNvGraphicFramePr/>
          <p:nvPr/>
        </p:nvGraphicFramePr>
        <p:xfrm>
          <a:off x="394384" y="494402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{8F12684E-1889-4AD0-99EA-F3F6F6C10DC2}</a:tableStyleId>
              </a:tblPr>
              <a:tblGrid>
                <a:gridCol w="156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All TEAL</a:t>
                      </a:r>
                      <a:br>
                        <a:rPr lang="en-US" sz="16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1600" b="1" i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except </a:t>
                      </a:r>
                      <a:br>
                        <a:rPr lang="en-US" sz="1600" b="1" i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1600" b="1" i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Grapes:</a:t>
                      </a:r>
                      <a:endParaRPr sz="1600" b="1" i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9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9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9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9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9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9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9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9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25" name="Google Shape;725;g14231c809a1_0_126"/>
          <p:cNvSpPr txBox="1"/>
          <p:nvPr/>
        </p:nvSpPr>
        <p:spPr>
          <a:xfrm>
            <a:off x="750474" y="5630902"/>
            <a:ext cx="9864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Round Table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6" name="Google Shape;726;g14231c809a1_0_126"/>
          <p:cNvSpPr txBox="1"/>
          <p:nvPr/>
        </p:nvSpPr>
        <p:spPr>
          <a:xfrm>
            <a:off x="2193304" y="1656025"/>
            <a:ext cx="986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Carpet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7" name="Google Shape;727;g14231c809a1_0_126"/>
          <p:cNvSpPr txBox="1"/>
          <p:nvPr/>
        </p:nvSpPr>
        <p:spPr>
          <a:xfrm rot="-615987">
            <a:off x="5932324" y="2155344"/>
            <a:ext cx="1121048" cy="646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Middle</a:t>
            </a:r>
            <a:br>
              <a:rPr lang="en-US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Tables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8" name="Google Shape;728;g14231c809a1_0_126"/>
          <p:cNvSpPr txBox="1"/>
          <p:nvPr/>
        </p:nvSpPr>
        <p:spPr>
          <a:xfrm>
            <a:off x="6681440" y="160339"/>
            <a:ext cx="24459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FOLLOW</a:t>
            </a:r>
            <a:r>
              <a:rPr lang="en-US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YOUR COLOR</a:t>
            </a:r>
            <a:endParaRPr sz="18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9" name="Google Shape;729;g14231c809a1_0_126"/>
          <p:cNvSpPr txBox="1"/>
          <p:nvPr/>
        </p:nvSpPr>
        <p:spPr>
          <a:xfrm>
            <a:off x="5192747" y="1605155"/>
            <a:ext cx="2052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PROBLEM-SOLVING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0" name="Google Shape;730;g14231c809a1_0_126"/>
          <p:cNvSpPr txBox="1"/>
          <p:nvPr/>
        </p:nvSpPr>
        <p:spPr>
          <a:xfrm>
            <a:off x="350775" y="4685875"/>
            <a:ext cx="16521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INDEPENDENT PRACTICE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1" name="Google Shape;731;g14231c809a1_0_126"/>
          <p:cNvSpPr txBox="1"/>
          <p:nvPr/>
        </p:nvSpPr>
        <p:spPr>
          <a:xfrm>
            <a:off x="2046476" y="1134500"/>
            <a:ext cx="3112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FLUENCY/NUMBER SENSE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732" name="Google Shape;732;g14231c809a1_0_126"/>
          <p:cNvGraphicFramePr/>
          <p:nvPr/>
        </p:nvGraphicFramePr>
        <p:xfrm>
          <a:off x="2046467" y="3690975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{8F12684E-1889-4AD0-99EA-F3F6F6C10DC2}</a:tableStyleId>
              </a:tblPr>
              <a:tblGrid>
                <a:gridCol w="156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All BLUE</a:t>
                      </a:r>
                      <a:br>
                        <a:rPr lang="en-US" sz="16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1600" b="1" i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except </a:t>
                      </a:r>
                      <a:br>
                        <a:rPr lang="en-US" sz="1600" b="1" i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1600" b="1" i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Grapes:</a:t>
                      </a:r>
                      <a:endParaRPr sz="1600" b="1" i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33" name="Google Shape;733;g14231c809a1_0_126"/>
          <p:cNvGraphicFramePr/>
          <p:nvPr/>
        </p:nvGraphicFramePr>
        <p:xfrm>
          <a:off x="7245048" y="1282184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{8F12684E-1889-4AD0-99EA-F3F6F6C10DC2}</a:tableStyleId>
              </a:tblPr>
              <a:tblGrid>
                <a:gridCol w="156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All PINK</a:t>
                      </a:r>
                      <a:br>
                        <a:rPr lang="en-US" sz="16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1600" b="1" i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except</a:t>
                      </a:r>
                      <a:endParaRPr sz="1600" b="1" i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600" b="1" i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Grapes:</a:t>
                      </a:r>
                      <a:endParaRPr sz="1600" b="1" i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B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B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B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B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B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B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B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B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34" name="Google Shape;734;g14231c809a1_0_126"/>
          <p:cNvGraphicFramePr/>
          <p:nvPr/>
        </p:nvGraphicFramePr>
        <p:xfrm>
          <a:off x="5345278" y="3923891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{8F12684E-1889-4AD0-99EA-F3F6F6C10DC2}</a:tableStyleId>
              </a:tblPr>
              <a:tblGrid>
                <a:gridCol w="156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GRAPES</a:t>
                      </a:r>
                      <a:br>
                        <a:rPr lang="en-US" sz="16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16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with Teacher</a:t>
                      </a:r>
                      <a:endParaRPr sz="16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35" name="Google Shape;735;g14231c809a1_0_126"/>
          <p:cNvSpPr/>
          <p:nvPr/>
        </p:nvSpPr>
        <p:spPr>
          <a:xfrm rot="-2368003">
            <a:off x="7021084" y="5184879"/>
            <a:ext cx="1766594" cy="1884441"/>
          </a:xfrm>
          <a:prstGeom prst="blockArc">
            <a:avLst>
              <a:gd name="adj1" fmla="val 10800000"/>
              <a:gd name="adj2" fmla="val 131367"/>
              <a:gd name="adj3" fmla="val 34504"/>
            </a:avLst>
          </a:prstGeom>
          <a:solidFill>
            <a:srgbClr val="E6B8AF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36" name="Google Shape;736;g14231c809a1_0_126" descr="Grape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45047" y="4634716"/>
            <a:ext cx="986400" cy="986367"/>
          </a:xfrm>
          <a:prstGeom prst="rect">
            <a:avLst/>
          </a:prstGeom>
          <a:noFill/>
          <a:ln>
            <a:noFill/>
          </a:ln>
        </p:spPr>
      </p:pic>
      <p:sp>
        <p:nvSpPr>
          <p:cNvPr id="737" name="Google Shape;737;g14231c809a1_0_126"/>
          <p:cNvSpPr txBox="1"/>
          <p:nvPr/>
        </p:nvSpPr>
        <p:spPr>
          <a:xfrm rot="-608822">
            <a:off x="3056497" y="2113606"/>
            <a:ext cx="2269904" cy="1200478"/>
          </a:xfrm>
          <a:prstGeom prst="rect">
            <a:avLst/>
          </a:prstGeom>
          <a:solidFill>
            <a:srgbClr val="FFFF00"/>
          </a:solidFill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Adjust the furniture and placements here  to match your room! Then delete this box!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" name="Google Shape;742;g14231c809a1_0_152"/>
          <p:cNvSpPr/>
          <p:nvPr/>
        </p:nvSpPr>
        <p:spPr>
          <a:xfrm>
            <a:off x="2119200" y="1549225"/>
            <a:ext cx="1089000" cy="582900"/>
          </a:xfrm>
          <a:prstGeom prst="rect">
            <a:avLst/>
          </a:prstGeom>
          <a:solidFill>
            <a:srgbClr val="E6B8AF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743" name="Google Shape;743;g14231c809a1_0_152"/>
          <p:cNvGrpSpPr/>
          <p:nvPr/>
        </p:nvGrpSpPr>
        <p:grpSpPr>
          <a:xfrm>
            <a:off x="5831442" y="2092675"/>
            <a:ext cx="1322799" cy="771650"/>
            <a:chOff x="5846867" y="3463025"/>
            <a:chExt cx="1322799" cy="771650"/>
          </a:xfrm>
        </p:grpSpPr>
        <p:sp>
          <p:nvSpPr>
            <p:cNvPr id="744" name="Google Shape;744;g14231c809a1_0_152"/>
            <p:cNvSpPr/>
            <p:nvPr/>
          </p:nvSpPr>
          <p:spPr>
            <a:xfrm>
              <a:off x="5846867" y="3865375"/>
              <a:ext cx="648300" cy="369300"/>
            </a:xfrm>
            <a:prstGeom prst="roundRect">
              <a:avLst>
                <a:gd name="adj" fmla="val 16667"/>
              </a:avLst>
            </a:prstGeom>
            <a:solidFill>
              <a:srgbClr val="E6B8A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5" name="Google Shape;745;g14231c809a1_0_152"/>
            <p:cNvSpPr/>
            <p:nvPr/>
          </p:nvSpPr>
          <p:spPr>
            <a:xfrm>
              <a:off x="6521366" y="3865375"/>
              <a:ext cx="648300" cy="369300"/>
            </a:xfrm>
            <a:prstGeom prst="roundRect">
              <a:avLst>
                <a:gd name="adj" fmla="val 16667"/>
              </a:avLst>
            </a:prstGeom>
            <a:solidFill>
              <a:srgbClr val="E6B8A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6" name="Google Shape;746;g14231c809a1_0_152"/>
            <p:cNvSpPr/>
            <p:nvPr/>
          </p:nvSpPr>
          <p:spPr>
            <a:xfrm>
              <a:off x="5846867" y="3463025"/>
              <a:ext cx="648300" cy="369300"/>
            </a:xfrm>
            <a:prstGeom prst="roundRect">
              <a:avLst>
                <a:gd name="adj" fmla="val 16667"/>
              </a:avLst>
            </a:prstGeom>
            <a:solidFill>
              <a:srgbClr val="E6B8A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7" name="Google Shape;747;g14231c809a1_0_152"/>
            <p:cNvSpPr/>
            <p:nvPr/>
          </p:nvSpPr>
          <p:spPr>
            <a:xfrm>
              <a:off x="6521366" y="3463025"/>
              <a:ext cx="648300" cy="369300"/>
            </a:xfrm>
            <a:prstGeom prst="roundRect">
              <a:avLst>
                <a:gd name="adj" fmla="val 16667"/>
              </a:avLst>
            </a:prstGeom>
            <a:solidFill>
              <a:srgbClr val="E6B8A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48" name="Google Shape;748;g14231c809a1_0_152"/>
          <p:cNvSpPr/>
          <p:nvPr/>
        </p:nvSpPr>
        <p:spPr>
          <a:xfrm>
            <a:off x="699176" y="5400961"/>
            <a:ext cx="1089000" cy="1048200"/>
          </a:xfrm>
          <a:prstGeom prst="ellipse">
            <a:avLst/>
          </a:prstGeom>
          <a:solidFill>
            <a:srgbClr val="E6B8AF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9" name="Google Shape;749;g14231c809a1_0_152"/>
          <p:cNvSpPr/>
          <p:nvPr/>
        </p:nvSpPr>
        <p:spPr>
          <a:xfrm>
            <a:off x="2302725" y="156125"/>
            <a:ext cx="3661800" cy="7470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</a:pPr>
            <a:r>
              <a:rPr lang="en-US" sz="3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Fourth Rotation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750" name="Google Shape;750;g14231c809a1_0_152"/>
          <p:cNvGraphicFramePr/>
          <p:nvPr/>
        </p:nvGraphicFramePr>
        <p:xfrm>
          <a:off x="394384" y="494402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{8F12684E-1889-4AD0-99EA-F3F6F6C10DC2}</a:tableStyleId>
              </a:tblPr>
              <a:tblGrid>
                <a:gridCol w="156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600" b="1" i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Blue Apples</a:t>
                      </a:r>
                      <a:endParaRPr sz="1600" b="1" i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600" b="1" i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Pink Bananas</a:t>
                      </a:r>
                      <a:endParaRPr sz="1600" b="1" i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600" b="1" i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Teal Grapes</a:t>
                      </a:r>
                      <a:endParaRPr sz="1600" b="1" i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51" name="Google Shape;751;g14231c809a1_0_152"/>
          <p:cNvSpPr txBox="1"/>
          <p:nvPr/>
        </p:nvSpPr>
        <p:spPr>
          <a:xfrm>
            <a:off x="750474" y="5630902"/>
            <a:ext cx="9864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Round Table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2" name="Google Shape;752;g14231c809a1_0_152"/>
          <p:cNvSpPr txBox="1"/>
          <p:nvPr/>
        </p:nvSpPr>
        <p:spPr>
          <a:xfrm>
            <a:off x="2193304" y="1656025"/>
            <a:ext cx="986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Carpet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3" name="Google Shape;753;g14231c809a1_0_152"/>
          <p:cNvSpPr txBox="1"/>
          <p:nvPr/>
        </p:nvSpPr>
        <p:spPr>
          <a:xfrm rot="-615987">
            <a:off x="5932324" y="2155344"/>
            <a:ext cx="1121048" cy="646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Middle</a:t>
            </a:r>
            <a:br>
              <a:rPr lang="en-US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Tables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4" name="Google Shape;754;g14231c809a1_0_152"/>
          <p:cNvSpPr txBox="1"/>
          <p:nvPr/>
        </p:nvSpPr>
        <p:spPr>
          <a:xfrm rot="555051">
            <a:off x="5931500" y="228760"/>
            <a:ext cx="2913088" cy="831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</a:pPr>
            <a:r>
              <a:rPr lang="en-US" sz="2400" b="1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GO WHERE YOU </a:t>
            </a:r>
            <a:br>
              <a:rPr lang="en-US" sz="2400" b="1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b="1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HAVEN’T GONE YET</a:t>
            </a:r>
            <a:endParaRPr sz="1800" b="1" i="0" u="none" strike="noStrike" cap="none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5" name="Google Shape;755;g14231c809a1_0_152"/>
          <p:cNvSpPr txBox="1"/>
          <p:nvPr/>
        </p:nvSpPr>
        <p:spPr>
          <a:xfrm>
            <a:off x="5192747" y="1605155"/>
            <a:ext cx="2052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PROBLEM-SOLVING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6" name="Google Shape;756;g14231c809a1_0_152"/>
          <p:cNvSpPr txBox="1"/>
          <p:nvPr/>
        </p:nvSpPr>
        <p:spPr>
          <a:xfrm>
            <a:off x="350775" y="4685875"/>
            <a:ext cx="16521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INDEPENDENT PRACTICE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7" name="Google Shape;757;g14231c809a1_0_152"/>
          <p:cNvSpPr txBox="1"/>
          <p:nvPr/>
        </p:nvSpPr>
        <p:spPr>
          <a:xfrm>
            <a:off x="2046476" y="1134500"/>
            <a:ext cx="3112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FLUENCY/NUMBER SENSE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758" name="Google Shape;758;g14231c809a1_0_152"/>
          <p:cNvGraphicFramePr/>
          <p:nvPr/>
        </p:nvGraphicFramePr>
        <p:xfrm>
          <a:off x="2046467" y="3690975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{8F12684E-1889-4AD0-99EA-F3F6F6C10DC2}</a:tableStyleId>
              </a:tblPr>
              <a:tblGrid>
                <a:gridCol w="156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600" b="1" i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Pink Apples</a:t>
                      </a:r>
                      <a:endParaRPr sz="1600" b="1" i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600" b="1" i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Teal Bananas</a:t>
                      </a:r>
                      <a:endParaRPr sz="1600" b="1" i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600" b="1" i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Blue Grapes</a:t>
                      </a:r>
                      <a:endParaRPr sz="1600" b="1" i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59" name="Google Shape;759;g14231c809a1_0_152"/>
          <p:cNvGraphicFramePr/>
          <p:nvPr/>
        </p:nvGraphicFramePr>
        <p:xfrm>
          <a:off x="7245048" y="1282184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{8F12684E-1889-4AD0-99EA-F3F6F6C10DC2}</a:tableStyleId>
              </a:tblPr>
              <a:tblGrid>
                <a:gridCol w="156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600" b="1" i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Teal Apples</a:t>
                      </a:r>
                      <a:endParaRPr sz="1600" b="1" i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600" b="1" i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Blue Bananas</a:t>
                      </a:r>
                      <a:endParaRPr sz="1600" b="1" i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600" b="1" i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Pink Grapes</a:t>
                      </a:r>
                      <a:endParaRPr sz="1600" b="1" i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60" name="Google Shape;760;g14231c809a1_0_152"/>
          <p:cNvGraphicFramePr/>
          <p:nvPr/>
        </p:nvGraphicFramePr>
        <p:xfrm>
          <a:off x="5345278" y="3923891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{8F12684E-1889-4AD0-99EA-F3F6F6C10DC2}</a:tableStyleId>
              </a:tblPr>
              <a:tblGrid>
                <a:gridCol w="156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STRAWBERRIES</a:t>
                      </a:r>
                      <a:br>
                        <a:rPr lang="en-US" sz="16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16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with Teacher</a:t>
                      </a:r>
                      <a:endParaRPr sz="16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61" name="Google Shape;761;g14231c809a1_0_152"/>
          <p:cNvSpPr/>
          <p:nvPr/>
        </p:nvSpPr>
        <p:spPr>
          <a:xfrm rot="-2368003">
            <a:off x="7021084" y="5184879"/>
            <a:ext cx="1766594" cy="1884441"/>
          </a:xfrm>
          <a:prstGeom prst="blockArc">
            <a:avLst>
              <a:gd name="adj1" fmla="val 10800000"/>
              <a:gd name="adj2" fmla="val 131367"/>
              <a:gd name="adj3" fmla="val 34504"/>
            </a:avLst>
          </a:prstGeom>
          <a:solidFill>
            <a:srgbClr val="E6B8AF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62" name="Google Shape;762;g14231c809a1_0_152" descr="Strawberry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45050" y="4647650"/>
            <a:ext cx="1089000" cy="1089000"/>
          </a:xfrm>
          <a:prstGeom prst="rect">
            <a:avLst/>
          </a:prstGeom>
          <a:noFill/>
          <a:ln>
            <a:noFill/>
          </a:ln>
        </p:spPr>
      </p:pic>
      <p:sp>
        <p:nvSpPr>
          <p:cNvPr id="763" name="Google Shape;763;g14231c809a1_0_152"/>
          <p:cNvSpPr txBox="1"/>
          <p:nvPr/>
        </p:nvSpPr>
        <p:spPr>
          <a:xfrm rot="-608822">
            <a:off x="3056497" y="2113606"/>
            <a:ext cx="2269904" cy="1200478"/>
          </a:xfrm>
          <a:prstGeom prst="rect">
            <a:avLst/>
          </a:prstGeom>
          <a:solidFill>
            <a:srgbClr val="FFFF00"/>
          </a:solidFill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Adjust the furniture and placements here  to match your room! Then delete this box!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2"/>
          <p:cNvSpPr txBox="1">
            <a:spLocks noGrp="1"/>
          </p:cNvSpPr>
          <p:nvPr>
            <p:ph type="ctrTitle"/>
          </p:nvPr>
        </p:nvSpPr>
        <p:spPr>
          <a:xfrm>
            <a:off x="685800" y="1122368"/>
            <a:ext cx="77724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You, too, can do this!</a:t>
            </a:r>
            <a:endParaRPr/>
          </a:p>
        </p:txBody>
      </p:sp>
      <p:sp>
        <p:nvSpPr>
          <p:cNvPr id="538" name="Google Shape;538;p12"/>
          <p:cNvSpPr txBox="1">
            <a:spLocks noGrp="1"/>
          </p:cNvSpPr>
          <p:nvPr>
            <p:ph type="subTitle" idx="1"/>
          </p:nvPr>
        </p:nvSpPr>
        <p:spPr>
          <a:xfrm>
            <a:off x="1143000" y="2286000"/>
            <a:ext cx="6858000" cy="29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MAKE A COPY of this slideshow for a step-by-step template to create fruit salad rotations for your class.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Trust the process!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3"/>
          <p:cNvSpPr txBox="1"/>
          <p:nvPr/>
        </p:nvSpPr>
        <p:spPr>
          <a:xfrm>
            <a:off x="176863" y="439288"/>
            <a:ext cx="3129900" cy="591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Calibri"/>
              <a:buNone/>
            </a:pPr>
            <a:r>
              <a:rPr lang="en-US" sz="36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STEP ONE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Using whatever data you have, rank your math students from #1 (approaching grade level, highest need) to #__ (above grade level, highest achieving)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Do this on a piece of paper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(or use this if you have super strong eyes)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Remember, student #1 is your student with the </a:t>
            </a:r>
            <a:b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GREATEST NEED. </a:t>
            </a:r>
            <a:endParaRPr sz="18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544" name="Google Shape;544;p13"/>
          <p:cNvGraphicFramePr/>
          <p:nvPr/>
        </p:nvGraphicFramePr>
        <p:xfrm>
          <a:off x="3941137" y="2286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{E706119A-DF24-4E97-9BB0-F37F3C583B58}</a:tableStyleId>
              </a:tblPr>
              <a:tblGrid>
                <a:gridCol w="1554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b="0" u="none" strike="noStrike" cap="none">
                          <a:solidFill>
                            <a:srgbClr val="000000"/>
                          </a:solidFill>
                        </a:rPr>
                        <a:t>1 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2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3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4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5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6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7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8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9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10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11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12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13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14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15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16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17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18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19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20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21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22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23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24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25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26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27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28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29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30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  <p:graphicFrame>
        <p:nvGraphicFramePr>
          <p:cNvPr id="545" name="Google Shape;545;p13"/>
          <p:cNvGraphicFramePr/>
          <p:nvPr/>
        </p:nvGraphicFramePr>
        <p:xfrm>
          <a:off x="6779587" y="2286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{E706119A-DF24-4E97-9BB0-F37F3C583B58}</a:tableStyleId>
              </a:tblPr>
              <a:tblGrid>
                <a:gridCol w="1554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b="0" u="none" strike="noStrike" cap="none">
                          <a:solidFill>
                            <a:srgbClr val="000000"/>
                          </a:solidFill>
                        </a:rPr>
                        <a:t>1 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2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3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4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5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6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7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8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9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10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11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12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13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14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15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16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17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18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19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20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546" name="Google Shape;546;p13"/>
          <p:cNvSpPr txBox="1"/>
          <p:nvPr/>
        </p:nvSpPr>
        <p:spPr>
          <a:xfrm rot="4292836">
            <a:off x="3245379" y="2655857"/>
            <a:ext cx="3057606" cy="369417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Sample for LARGE class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13"/>
          <p:cNvSpPr txBox="1"/>
          <p:nvPr/>
        </p:nvSpPr>
        <p:spPr>
          <a:xfrm rot="4292977">
            <a:off x="6146303" y="2177533"/>
            <a:ext cx="3057525" cy="369332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Sample for SMALL class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p14"/>
          <p:cNvSpPr txBox="1"/>
          <p:nvPr/>
        </p:nvSpPr>
        <p:spPr>
          <a:xfrm>
            <a:off x="176863" y="439288"/>
            <a:ext cx="3129900" cy="34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Calibri"/>
              <a:buNone/>
            </a:pPr>
            <a:r>
              <a:rPr lang="en-US" sz="36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STEP TWO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Split your list into roughly 4 equal parts. 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553" name="Google Shape;553;p14"/>
          <p:cNvGraphicFramePr/>
          <p:nvPr/>
        </p:nvGraphicFramePr>
        <p:xfrm>
          <a:off x="3941137" y="2286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{E706119A-DF24-4E97-9BB0-F37F3C583B58}</a:tableStyleId>
              </a:tblPr>
              <a:tblGrid>
                <a:gridCol w="1554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b="0" u="none" strike="noStrike" cap="none">
                          <a:solidFill>
                            <a:srgbClr val="000000"/>
                          </a:solidFill>
                        </a:rPr>
                        <a:t>1 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2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3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4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5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6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7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8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9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10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11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12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13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14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15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16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17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18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19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20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21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22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23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24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25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26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27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28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29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30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  <p:graphicFrame>
        <p:nvGraphicFramePr>
          <p:cNvPr id="554" name="Google Shape;554;p14"/>
          <p:cNvGraphicFramePr/>
          <p:nvPr/>
        </p:nvGraphicFramePr>
        <p:xfrm>
          <a:off x="6779587" y="2286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{E706119A-DF24-4E97-9BB0-F37F3C583B58}</a:tableStyleId>
              </a:tblPr>
              <a:tblGrid>
                <a:gridCol w="1554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b="0" u="none" strike="noStrike" cap="none">
                          <a:solidFill>
                            <a:srgbClr val="000000"/>
                          </a:solidFill>
                        </a:rPr>
                        <a:t>1  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2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3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4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5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6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7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8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9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10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11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12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13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14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15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16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17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18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19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20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21 Name</a:t>
                      </a:r>
                      <a:endParaRPr sz="80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555" name="Google Shape;555;p14"/>
          <p:cNvSpPr txBox="1"/>
          <p:nvPr/>
        </p:nvSpPr>
        <p:spPr>
          <a:xfrm rot="4292977">
            <a:off x="3259199" y="3091950"/>
            <a:ext cx="3057525" cy="369332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Sample for LARGE class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14"/>
          <p:cNvSpPr txBox="1"/>
          <p:nvPr/>
        </p:nvSpPr>
        <p:spPr>
          <a:xfrm rot="4292977">
            <a:off x="6146303" y="2177533"/>
            <a:ext cx="3057525" cy="369332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Sample for SMALL class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57" name="Google Shape;557;p14"/>
          <p:cNvCxnSpPr/>
          <p:nvPr/>
        </p:nvCxnSpPr>
        <p:spPr>
          <a:xfrm rot="10800000" flipH="1">
            <a:off x="3525413" y="1722200"/>
            <a:ext cx="2385900" cy="99900"/>
          </a:xfrm>
          <a:prstGeom prst="straightConnector1">
            <a:avLst/>
          </a:prstGeom>
          <a:noFill/>
          <a:ln w="76200" cap="flat" cmpd="sng">
            <a:solidFill>
              <a:srgbClr val="FF2F9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58" name="Google Shape;558;p14"/>
          <p:cNvCxnSpPr/>
          <p:nvPr/>
        </p:nvCxnSpPr>
        <p:spPr>
          <a:xfrm rot="10800000" flipH="1">
            <a:off x="3629025" y="3379200"/>
            <a:ext cx="2385900" cy="99900"/>
          </a:xfrm>
          <a:prstGeom prst="straightConnector1">
            <a:avLst/>
          </a:prstGeom>
          <a:noFill/>
          <a:ln w="76200" cap="flat" cmpd="sng">
            <a:solidFill>
              <a:srgbClr val="FF2F9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59" name="Google Shape;559;p14"/>
          <p:cNvCxnSpPr/>
          <p:nvPr/>
        </p:nvCxnSpPr>
        <p:spPr>
          <a:xfrm rot="10800000" flipH="1">
            <a:off x="3525425" y="5136100"/>
            <a:ext cx="2385900" cy="99900"/>
          </a:xfrm>
          <a:prstGeom prst="straightConnector1">
            <a:avLst/>
          </a:prstGeom>
          <a:noFill/>
          <a:ln w="76200" cap="flat" cmpd="sng">
            <a:solidFill>
              <a:srgbClr val="FF2F9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60" name="Google Shape;560;p14"/>
          <p:cNvCxnSpPr/>
          <p:nvPr/>
        </p:nvCxnSpPr>
        <p:spPr>
          <a:xfrm rot="10800000" flipH="1">
            <a:off x="6363863" y="1195550"/>
            <a:ext cx="2385900" cy="99900"/>
          </a:xfrm>
          <a:prstGeom prst="straightConnector1">
            <a:avLst/>
          </a:prstGeom>
          <a:noFill/>
          <a:ln w="76200" cap="flat" cmpd="sng">
            <a:solidFill>
              <a:srgbClr val="FF2F9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61" name="Google Shape;561;p14"/>
          <p:cNvCxnSpPr/>
          <p:nvPr/>
        </p:nvCxnSpPr>
        <p:spPr>
          <a:xfrm rot="10800000" flipH="1">
            <a:off x="6482125" y="2262400"/>
            <a:ext cx="2385900" cy="99900"/>
          </a:xfrm>
          <a:prstGeom prst="straightConnector1">
            <a:avLst/>
          </a:prstGeom>
          <a:noFill/>
          <a:ln w="76200" cap="flat" cmpd="sng">
            <a:solidFill>
              <a:srgbClr val="FF2F9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62" name="Google Shape;562;p14"/>
          <p:cNvCxnSpPr/>
          <p:nvPr/>
        </p:nvCxnSpPr>
        <p:spPr>
          <a:xfrm rot="10800000" flipH="1">
            <a:off x="6363875" y="3379200"/>
            <a:ext cx="2385900" cy="99900"/>
          </a:xfrm>
          <a:prstGeom prst="straightConnector1">
            <a:avLst/>
          </a:prstGeom>
          <a:noFill/>
          <a:ln w="76200" cap="flat" cmpd="sng">
            <a:solidFill>
              <a:srgbClr val="FF2F9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7" name="Google Shape;567;p15"/>
          <p:cNvGraphicFramePr/>
          <p:nvPr/>
        </p:nvGraphicFramePr>
        <p:xfrm>
          <a:off x="6779587" y="2286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{E706119A-DF24-4E97-9BB0-F37F3C583B58}</a:tableStyleId>
              </a:tblPr>
              <a:tblGrid>
                <a:gridCol w="1554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b="0" u="none" strike="noStrike" cap="none">
                          <a:solidFill>
                            <a:srgbClr val="000000"/>
                          </a:solidFill>
                        </a:rPr>
                        <a:t>1 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2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3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4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5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6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7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8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9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10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11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12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13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14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15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16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17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18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19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20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21 Name</a:t>
                      </a:r>
                      <a:endParaRPr sz="80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graphicFrame>
        <p:nvGraphicFramePr>
          <p:cNvPr id="568" name="Google Shape;568;p15"/>
          <p:cNvGraphicFramePr/>
          <p:nvPr/>
        </p:nvGraphicFramePr>
        <p:xfrm>
          <a:off x="3941137" y="2286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{E706119A-DF24-4E97-9BB0-F37F3C583B58}</a:tableStyleId>
              </a:tblPr>
              <a:tblGrid>
                <a:gridCol w="1554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b="0" u="none" strike="noStrike" cap="none">
                          <a:solidFill>
                            <a:srgbClr val="000000"/>
                          </a:solidFill>
                        </a:rPr>
                        <a:t>1 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2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3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4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5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6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7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8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9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10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11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12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13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14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15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16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17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18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19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20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21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22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23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24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25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26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27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28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29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strike="noStrike" cap="none">
                          <a:solidFill>
                            <a:srgbClr val="000000"/>
                          </a:solidFill>
                        </a:rPr>
                        <a:t>30 Name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  <p:sp>
        <p:nvSpPr>
          <p:cNvPr id="569" name="Google Shape;569;p15"/>
          <p:cNvSpPr txBox="1"/>
          <p:nvPr/>
        </p:nvSpPr>
        <p:spPr>
          <a:xfrm>
            <a:off x="176863" y="439288"/>
            <a:ext cx="3129900" cy="6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Calibri"/>
              <a:buNone/>
            </a:pPr>
            <a:r>
              <a:rPr lang="en-US" sz="36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STEP THREE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Your top group are your apples.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Next are your bananas.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Next are your grapes.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Last are your strawberries.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***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 know what you’re thinking.</a:t>
            </a:r>
            <a:endParaRPr sz="1800" b="0" i="1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1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Don’t worry about behavior dynamics by group yet!  Remember, these are the kids that will </a:t>
            </a:r>
            <a:r>
              <a:rPr lang="en-US" sz="1800" b="0" i="1" u="sng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only be together when they are with you</a:t>
            </a:r>
            <a:r>
              <a:rPr lang="en-US" sz="18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**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70" name="Google Shape;570;p15" descr="Strawberry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07725" y="3611599"/>
            <a:ext cx="751903" cy="751903"/>
          </a:xfrm>
          <a:prstGeom prst="rect">
            <a:avLst/>
          </a:prstGeom>
          <a:noFill/>
          <a:ln>
            <a:noFill/>
          </a:ln>
        </p:spPr>
      </p:pic>
      <p:pic>
        <p:nvPicPr>
          <p:cNvPr id="571" name="Google Shape;571;p15" descr="Grapes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54030" y="2494800"/>
            <a:ext cx="751903" cy="751903"/>
          </a:xfrm>
          <a:prstGeom prst="rect">
            <a:avLst/>
          </a:prstGeom>
          <a:noFill/>
          <a:ln>
            <a:noFill/>
          </a:ln>
        </p:spPr>
      </p:pic>
      <p:pic>
        <p:nvPicPr>
          <p:cNvPr id="572" name="Google Shape;572;p15" descr="Banana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582138" y="1402975"/>
            <a:ext cx="751903" cy="751903"/>
          </a:xfrm>
          <a:prstGeom prst="rect">
            <a:avLst/>
          </a:prstGeom>
          <a:noFill/>
          <a:ln>
            <a:noFill/>
          </a:ln>
        </p:spPr>
      </p:pic>
      <p:pic>
        <p:nvPicPr>
          <p:cNvPr id="573" name="Google Shape;573;p15" descr="Apple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299124" y="330167"/>
            <a:ext cx="751903" cy="751903"/>
          </a:xfrm>
          <a:prstGeom prst="rect">
            <a:avLst/>
          </a:prstGeom>
          <a:noFill/>
          <a:ln>
            <a:noFill/>
          </a:ln>
        </p:spPr>
      </p:pic>
      <p:sp>
        <p:nvSpPr>
          <p:cNvPr id="574" name="Google Shape;574;p15"/>
          <p:cNvSpPr txBox="1"/>
          <p:nvPr/>
        </p:nvSpPr>
        <p:spPr>
          <a:xfrm rot="4292836">
            <a:off x="3259204" y="3091982"/>
            <a:ext cx="3057606" cy="369417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Sample for LARGE class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15"/>
          <p:cNvSpPr txBox="1"/>
          <p:nvPr/>
        </p:nvSpPr>
        <p:spPr>
          <a:xfrm rot="4292977">
            <a:off x="6146303" y="2177533"/>
            <a:ext cx="3057525" cy="369332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Sample for SMALL class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76" name="Google Shape;576;p15" descr="Strawberry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42400" y="5586849"/>
            <a:ext cx="751903" cy="751903"/>
          </a:xfrm>
          <a:prstGeom prst="rect">
            <a:avLst/>
          </a:prstGeom>
          <a:noFill/>
          <a:ln>
            <a:noFill/>
          </a:ln>
        </p:spPr>
      </p:pic>
      <p:pic>
        <p:nvPicPr>
          <p:cNvPr id="577" name="Google Shape;577;p15" descr="Grapes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128960" y="3931639"/>
            <a:ext cx="751903" cy="751903"/>
          </a:xfrm>
          <a:prstGeom prst="rect">
            <a:avLst/>
          </a:prstGeom>
          <a:noFill/>
          <a:ln>
            <a:noFill/>
          </a:ln>
        </p:spPr>
      </p:pic>
      <p:pic>
        <p:nvPicPr>
          <p:cNvPr id="578" name="Google Shape;578;p15" descr="Banana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10377" y="2148931"/>
            <a:ext cx="751903" cy="751903"/>
          </a:xfrm>
          <a:prstGeom prst="rect">
            <a:avLst/>
          </a:prstGeom>
          <a:noFill/>
          <a:ln>
            <a:noFill/>
          </a:ln>
        </p:spPr>
      </p:pic>
      <p:pic>
        <p:nvPicPr>
          <p:cNvPr id="579" name="Google Shape;579;p15" descr="Apple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342407" y="543552"/>
            <a:ext cx="751903" cy="75190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80" name="Google Shape;580;p15"/>
          <p:cNvCxnSpPr/>
          <p:nvPr/>
        </p:nvCxnSpPr>
        <p:spPr>
          <a:xfrm rot="10800000" flipH="1">
            <a:off x="3595050" y="1672238"/>
            <a:ext cx="2385900" cy="99900"/>
          </a:xfrm>
          <a:prstGeom prst="straightConnector1">
            <a:avLst/>
          </a:prstGeom>
          <a:noFill/>
          <a:ln w="28575" cap="flat" cmpd="sng">
            <a:solidFill>
              <a:srgbClr val="FF2F9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81" name="Google Shape;581;p15"/>
          <p:cNvCxnSpPr/>
          <p:nvPr/>
        </p:nvCxnSpPr>
        <p:spPr>
          <a:xfrm rot="10800000" flipH="1">
            <a:off x="3629025" y="3379200"/>
            <a:ext cx="2385900" cy="99900"/>
          </a:xfrm>
          <a:prstGeom prst="straightConnector1">
            <a:avLst/>
          </a:prstGeom>
          <a:noFill/>
          <a:ln w="28575" cap="flat" cmpd="sng">
            <a:solidFill>
              <a:srgbClr val="FF2F9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82" name="Google Shape;582;p15"/>
          <p:cNvCxnSpPr/>
          <p:nvPr/>
        </p:nvCxnSpPr>
        <p:spPr>
          <a:xfrm rot="10800000" flipH="1">
            <a:off x="3525400" y="5085250"/>
            <a:ext cx="2385900" cy="99900"/>
          </a:xfrm>
          <a:prstGeom prst="straightConnector1">
            <a:avLst/>
          </a:prstGeom>
          <a:noFill/>
          <a:ln w="28575" cap="flat" cmpd="sng">
            <a:solidFill>
              <a:srgbClr val="FF2F9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83" name="Google Shape;583;p15"/>
          <p:cNvCxnSpPr/>
          <p:nvPr/>
        </p:nvCxnSpPr>
        <p:spPr>
          <a:xfrm rot="10800000" flipH="1">
            <a:off x="6363863" y="1195550"/>
            <a:ext cx="2385900" cy="99900"/>
          </a:xfrm>
          <a:prstGeom prst="straightConnector1">
            <a:avLst/>
          </a:prstGeom>
          <a:noFill/>
          <a:ln w="28575" cap="flat" cmpd="sng">
            <a:solidFill>
              <a:srgbClr val="FF2F9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84" name="Google Shape;584;p15"/>
          <p:cNvCxnSpPr/>
          <p:nvPr/>
        </p:nvCxnSpPr>
        <p:spPr>
          <a:xfrm rot="10800000" flipH="1">
            <a:off x="6482125" y="2262400"/>
            <a:ext cx="2385900" cy="99900"/>
          </a:xfrm>
          <a:prstGeom prst="straightConnector1">
            <a:avLst/>
          </a:prstGeom>
          <a:noFill/>
          <a:ln w="28575" cap="flat" cmpd="sng">
            <a:solidFill>
              <a:srgbClr val="FF2F9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85" name="Google Shape;585;p15"/>
          <p:cNvCxnSpPr/>
          <p:nvPr/>
        </p:nvCxnSpPr>
        <p:spPr>
          <a:xfrm rot="10800000" flipH="1">
            <a:off x="6363875" y="3379200"/>
            <a:ext cx="2385900" cy="99900"/>
          </a:xfrm>
          <a:prstGeom prst="straightConnector1">
            <a:avLst/>
          </a:prstGeom>
          <a:noFill/>
          <a:ln w="28575" cap="flat" cmpd="sng">
            <a:solidFill>
              <a:srgbClr val="FF2F9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0" name="Google Shape;590;p16"/>
          <p:cNvGraphicFramePr/>
          <p:nvPr/>
        </p:nvGraphicFramePr>
        <p:xfrm>
          <a:off x="1516566" y="1320695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{8F12684E-1889-4AD0-99EA-F3F6F6C10DC2}</a:tableStyleId>
              </a:tblPr>
              <a:tblGrid>
                <a:gridCol w="2292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2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1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21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4000" u="none" strike="noStrike" cap="none">
                          <a:solidFill>
                            <a:schemeClr val="lt1"/>
                          </a:solidFill>
                        </a:rPr>
                        <a:t>Pink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4000" u="none" strike="noStrike" cap="none">
                          <a:solidFill>
                            <a:schemeClr val="lt1"/>
                          </a:solidFill>
                        </a:rPr>
                        <a:t>Blue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4000" u="none" strike="noStrike" cap="none">
                          <a:solidFill>
                            <a:schemeClr val="lt1"/>
                          </a:solidFill>
                        </a:rPr>
                        <a:t>Teal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500" u="none" strike="noStrike" cap="none"/>
                        <a:t>1</a:t>
                      </a:r>
                      <a:r>
                        <a:rPr lang="en-US" sz="1500" u="none" strike="noStrike" cap="none">
                          <a:solidFill>
                            <a:schemeClr val="dk1"/>
                          </a:solidFill>
                        </a:rPr>
                        <a:t> – </a:t>
                      </a:r>
                      <a:r>
                        <a:rPr lang="en-US" sz="1500" u="none" strike="noStrike" cap="none"/>
                        <a:t>highest need</a:t>
                      </a:r>
                      <a:endParaRPr sz="15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4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500" u="none" strike="noStrike" cap="none"/>
                        <a:t>2 </a:t>
                      </a:r>
                      <a:endParaRPr sz="15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500" u="none" strike="noStrike" cap="none"/>
                        <a:t>3 </a:t>
                      </a:r>
                      <a:endParaRPr sz="15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9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500" u="none" strike="noStrike" cap="none"/>
                        <a:t>4 </a:t>
                      </a:r>
                      <a:endParaRPr sz="15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4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500" u="none" strike="noStrike" cap="none"/>
                        <a:t>5 </a:t>
                      </a:r>
                      <a:endParaRPr sz="15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500" u="none" strike="noStrike" cap="none"/>
                        <a:t>6 </a:t>
                      </a:r>
                      <a:endParaRPr sz="15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9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500" u="none" strike="noStrike" cap="none"/>
                        <a:t>7 </a:t>
                      </a:r>
                      <a:endParaRPr sz="15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4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500" u="none" strike="noStrike" cap="none"/>
                        <a:t>8 </a:t>
                      </a:r>
                      <a:endParaRPr sz="15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500" u="none" strike="noStrike" cap="none"/>
                        <a:t>9 </a:t>
                      </a:r>
                      <a:endParaRPr sz="15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9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500" u="none" strike="noStrike" cap="none"/>
                        <a:t>10 </a:t>
                      </a:r>
                      <a:endParaRPr sz="15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4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500" u="none" strike="noStrike" cap="none"/>
                        <a:t>11 </a:t>
                      </a:r>
                      <a:endParaRPr sz="15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500" u="none" strike="noStrike" cap="none"/>
                        <a:t>12 </a:t>
                      </a:r>
                      <a:endParaRPr sz="15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9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500" u="none" strike="noStrike" cap="none"/>
                        <a:t>13 </a:t>
                      </a:r>
                      <a:endParaRPr sz="15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4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500" u="none" strike="noStrike" cap="none"/>
                        <a:t>14 </a:t>
                      </a:r>
                      <a:endParaRPr sz="15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500" u="none" strike="noStrike" cap="none"/>
                        <a:t>15 </a:t>
                      </a:r>
                      <a:endParaRPr sz="15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9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0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500" u="none" strike="noStrike" cap="none"/>
                        <a:t>16 </a:t>
                      </a:r>
                      <a:endParaRPr sz="15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4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500" u="none" strike="noStrike" cap="none"/>
                        <a:t>17 </a:t>
                      </a:r>
                      <a:endParaRPr sz="15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500" u="none" strike="noStrike" cap="none"/>
                        <a:t>18 </a:t>
                      </a:r>
                      <a:endParaRPr sz="15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9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0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500" u="none" strike="noStrike" cap="none"/>
                        <a:t>19 </a:t>
                      </a:r>
                      <a:endParaRPr sz="15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4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500" u="none" strike="noStrike" cap="none"/>
                        <a:t>20</a:t>
                      </a:r>
                      <a:endParaRPr sz="15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500" u="none" strike="noStrike" cap="none"/>
                        <a:t>21</a:t>
                      </a:r>
                      <a:endParaRPr sz="15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9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0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500" u="none" strike="noStrike" cap="none"/>
                        <a:t>22</a:t>
                      </a:r>
                      <a:endParaRPr sz="15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4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500" u="none" strike="noStrike" cap="none"/>
                        <a:t>23</a:t>
                      </a:r>
                      <a:endParaRPr sz="15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500" u="none" strike="noStrike" cap="none"/>
                        <a:t>24</a:t>
                      </a:r>
                      <a:endParaRPr sz="15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9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0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500" u="none" strike="noStrike" cap="none"/>
                        <a:t>25</a:t>
                      </a:r>
                      <a:endParaRPr sz="15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4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500" u="none" strike="noStrike" cap="none"/>
                        <a:t>26</a:t>
                      </a:r>
                      <a:endParaRPr sz="15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500" u="none" strike="noStrike" cap="none"/>
                        <a:t>27</a:t>
                      </a:r>
                      <a:endParaRPr sz="15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9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0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500" u="none" strike="noStrike" cap="none"/>
                        <a:t>28</a:t>
                      </a:r>
                      <a:endParaRPr sz="15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4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500" u="none" strike="noStrike" cap="none"/>
                        <a:t>29</a:t>
                      </a:r>
                      <a:endParaRPr sz="15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500" u="none" strike="noStrike" cap="none"/>
                        <a:t>#30 – highest achieving</a:t>
                      </a:r>
                      <a:endParaRPr sz="15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9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591" name="Google Shape;591;p16" descr="Strawberry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18557" y="5681622"/>
            <a:ext cx="346498" cy="34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592" name="Google Shape;592;p16" descr="Banan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320990" y="3464106"/>
            <a:ext cx="346498" cy="34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593" name="Google Shape;593;p16" descr="Banan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316100" y="3953651"/>
            <a:ext cx="346498" cy="34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594" name="Google Shape;594;p16" descr="Strawberry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24228" y="6152427"/>
            <a:ext cx="346498" cy="34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595" name="Google Shape;595;p16" descr="Appl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323206" y="2187104"/>
            <a:ext cx="346498" cy="34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596" name="Google Shape;596;p16" descr="Appl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313900" y="2631996"/>
            <a:ext cx="346498" cy="346498"/>
          </a:xfrm>
          <a:prstGeom prst="rect">
            <a:avLst/>
          </a:prstGeom>
          <a:noFill/>
          <a:ln>
            <a:noFill/>
          </a:ln>
        </p:spPr>
      </p:pic>
      <p:sp>
        <p:nvSpPr>
          <p:cNvPr id="597" name="Google Shape;597;p16"/>
          <p:cNvSpPr txBox="1"/>
          <p:nvPr/>
        </p:nvSpPr>
        <p:spPr>
          <a:xfrm rot="-5400000">
            <a:off x="-1534827" y="1191349"/>
            <a:ext cx="4572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Calibri"/>
              <a:buNone/>
            </a:pPr>
            <a:r>
              <a:rPr lang="en-US" sz="36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STEP FOUR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8" name="Google Shape;598;p16"/>
          <p:cNvSpPr txBox="1"/>
          <p:nvPr/>
        </p:nvSpPr>
        <p:spPr>
          <a:xfrm rot="-4785239">
            <a:off x="-777706" y="4096884"/>
            <a:ext cx="3057762" cy="369488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Sample for LARGE class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99" name="Google Shape;599;p16" descr="Strawberry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48182" y="5644810"/>
            <a:ext cx="346498" cy="34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0" name="Google Shape;600;p16" descr="Strawberry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53853" y="6115615"/>
            <a:ext cx="346498" cy="34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1" name="Google Shape;601;p16" descr="Strawberry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51082" y="5284441"/>
            <a:ext cx="346498" cy="34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2" name="Google Shape;602;p16" descr="Strawberry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51082" y="5681622"/>
            <a:ext cx="346498" cy="34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3" name="Google Shape;603;p16" descr="Strawberry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56753" y="6152427"/>
            <a:ext cx="346498" cy="34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4" name="Google Shape;604;p16" descr="Grapes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320676" y="4863405"/>
            <a:ext cx="346498" cy="34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5" name="Google Shape;605;p16" descr="Grapes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327765" y="5287032"/>
            <a:ext cx="346498" cy="34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6" name="Google Shape;606;p16" descr="Grapes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450301" y="4863405"/>
            <a:ext cx="346498" cy="34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7" name="Google Shape;607;p16" descr="Grapes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453840" y="4402907"/>
            <a:ext cx="346498" cy="34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8" name="Google Shape;608;p16" descr="Grapes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947526" y="4399167"/>
            <a:ext cx="346498" cy="34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9" name="Google Shape;609;p16" descr="Grapes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954615" y="4822794"/>
            <a:ext cx="346498" cy="34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0" name="Google Shape;610;p16" descr="Grapes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318540" y="4439782"/>
            <a:ext cx="346498" cy="34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1" name="Google Shape;611;p16" descr="Banan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50615" y="3452856"/>
            <a:ext cx="346498" cy="34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2" name="Google Shape;612;p16" descr="Banan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45725" y="3942401"/>
            <a:ext cx="346498" cy="34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3" name="Google Shape;613;p16" descr="Banan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49965" y="3486006"/>
            <a:ext cx="346498" cy="34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4" name="Google Shape;614;p16" descr="Banan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45075" y="3975551"/>
            <a:ext cx="346498" cy="34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5" name="Google Shape;615;p16" descr="Banan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49965" y="3074956"/>
            <a:ext cx="346498" cy="34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6" name="Google Shape;616;p16" descr="Banan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48165" y="3059781"/>
            <a:ext cx="346498" cy="34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7" name="Google Shape;617;p16" descr="Appl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52831" y="2181479"/>
            <a:ext cx="346498" cy="34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8" name="Google Shape;618;p16" descr="Appl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43525" y="2626371"/>
            <a:ext cx="346498" cy="34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9" name="Google Shape;619;p16" descr="Appl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86606" y="2198054"/>
            <a:ext cx="346498" cy="34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20" name="Google Shape;620;p16" descr="Appl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77300" y="2642946"/>
            <a:ext cx="346498" cy="34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21" name="Google Shape;621;p16" descr="Appl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327775" y="3048046"/>
            <a:ext cx="346498" cy="34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22" name="Google Shape;622;p16" descr="Grapes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443526" y="5254105"/>
            <a:ext cx="346498" cy="346498"/>
          </a:xfrm>
          <a:prstGeom prst="rect">
            <a:avLst/>
          </a:prstGeom>
          <a:noFill/>
          <a:ln>
            <a:noFill/>
          </a:ln>
        </p:spPr>
      </p:pic>
      <p:sp>
        <p:nvSpPr>
          <p:cNvPr id="623" name="Google Shape;623;p16"/>
          <p:cNvSpPr txBox="1"/>
          <p:nvPr/>
        </p:nvSpPr>
        <p:spPr>
          <a:xfrm>
            <a:off x="2613225" y="180800"/>
            <a:ext cx="50052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Now, rewrite the names here (same numbers!)  </a:t>
            </a:r>
            <a:b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If you need, move the fruit icons around to match what they are on the list.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8" name="Google Shape;628;g14231c809a1_0_27"/>
          <p:cNvGraphicFramePr/>
          <p:nvPr/>
        </p:nvGraphicFramePr>
        <p:xfrm>
          <a:off x="1516566" y="1473095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{8F12684E-1889-4AD0-99EA-F3F6F6C10DC2}</a:tableStyleId>
              </a:tblPr>
              <a:tblGrid>
                <a:gridCol w="2292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2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1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21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4000" u="none" strike="noStrike" cap="none">
                          <a:solidFill>
                            <a:schemeClr val="lt1"/>
                          </a:solidFill>
                        </a:rPr>
                        <a:t>Pink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4000" u="none" strike="noStrike" cap="none">
                          <a:solidFill>
                            <a:schemeClr val="lt1"/>
                          </a:solidFill>
                        </a:rPr>
                        <a:t>Blue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4000" u="none" strike="noStrike" cap="none">
                          <a:solidFill>
                            <a:schemeClr val="lt1"/>
                          </a:solidFill>
                        </a:rPr>
                        <a:t>Teal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500" u="none" strike="noStrike" cap="none"/>
                        <a:t>1</a:t>
                      </a:r>
                      <a:r>
                        <a:rPr lang="en-US" sz="1500" u="none" strike="noStrike" cap="none">
                          <a:solidFill>
                            <a:schemeClr val="dk1"/>
                          </a:solidFill>
                        </a:rPr>
                        <a:t> – </a:t>
                      </a:r>
                      <a:r>
                        <a:rPr lang="en-US" sz="1500" u="none" strike="noStrike" cap="none"/>
                        <a:t>highest need</a:t>
                      </a:r>
                      <a:endParaRPr sz="15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4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500" u="none" strike="noStrike" cap="none"/>
                        <a:t>2 </a:t>
                      </a:r>
                      <a:endParaRPr sz="15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500" u="none" strike="noStrike" cap="none"/>
                        <a:t>3 </a:t>
                      </a:r>
                      <a:endParaRPr sz="15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9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500" u="none" strike="noStrike" cap="none"/>
                        <a:t>4 </a:t>
                      </a:r>
                      <a:endParaRPr sz="15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4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500" u="none" strike="noStrike" cap="none"/>
                        <a:t>5 </a:t>
                      </a:r>
                      <a:endParaRPr sz="15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500" u="none" strike="noStrike" cap="none"/>
                        <a:t>6 </a:t>
                      </a:r>
                      <a:endParaRPr sz="15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9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500" u="none" strike="noStrike" cap="none"/>
                        <a:t>7 </a:t>
                      </a:r>
                      <a:endParaRPr sz="15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4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500" u="none" strike="noStrike" cap="none"/>
                        <a:t>8 </a:t>
                      </a:r>
                      <a:endParaRPr sz="15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500" u="none" strike="noStrike" cap="none"/>
                        <a:t>9 </a:t>
                      </a:r>
                      <a:endParaRPr sz="15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9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500" u="none" strike="noStrike" cap="none"/>
                        <a:t>10 </a:t>
                      </a:r>
                      <a:endParaRPr sz="15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4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500" u="none" strike="noStrike" cap="none"/>
                        <a:t>11 </a:t>
                      </a:r>
                      <a:endParaRPr sz="15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500" u="none" strike="noStrike" cap="none"/>
                        <a:t>12 </a:t>
                      </a:r>
                      <a:endParaRPr sz="15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9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500" u="none" strike="noStrike" cap="none"/>
                        <a:t>13 </a:t>
                      </a:r>
                      <a:endParaRPr sz="15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4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500" u="none" strike="noStrike" cap="none"/>
                        <a:t>14 </a:t>
                      </a:r>
                      <a:endParaRPr sz="15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500" u="none" strike="noStrike" cap="none"/>
                        <a:t>15 </a:t>
                      </a:r>
                      <a:endParaRPr sz="15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9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0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500" u="none" strike="noStrike" cap="none"/>
                        <a:t>16 </a:t>
                      </a:r>
                      <a:endParaRPr sz="15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4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500" u="none" strike="noStrike" cap="none"/>
                        <a:t>17 </a:t>
                      </a:r>
                      <a:endParaRPr sz="15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500" u="none" strike="noStrike" cap="none"/>
                        <a:t>18 </a:t>
                      </a:r>
                      <a:endParaRPr sz="15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9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0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500" u="none" strike="noStrike" cap="none"/>
                        <a:t>19 </a:t>
                      </a:r>
                      <a:endParaRPr sz="15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4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500" u="none" strike="noStrike" cap="none"/>
                        <a:t>20</a:t>
                      </a:r>
                      <a:endParaRPr sz="15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500" u="none" strike="noStrike" cap="none"/>
                        <a:t>21 - highest achieving</a:t>
                      </a:r>
                      <a:endParaRPr sz="15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9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29" name="Google Shape;629;g14231c809a1_0_27"/>
          <p:cNvSpPr txBox="1"/>
          <p:nvPr/>
        </p:nvSpPr>
        <p:spPr>
          <a:xfrm>
            <a:off x="2585575" y="336550"/>
            <a:ext cx="50052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Now, rewrite the names here (same numbers!)  </a:t>
            </a:r>
            <a:b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If you need, move the fruit icons around to match what they are on the list.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30" name="Google Shape;630;g14231c809a1_0_27" descr="Strawberry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90107" y="4534747"/>
            <a:ext cx="346498" cy="34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31" name="Google Shape;631;g14231c809a1_0_27" descr="Banan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327765" y="3222781"/>
            <a:ext cx="346498" cy="34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32" name="Google Shape;632;g14231c809a1_0_27" descr="Strawberry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95778" y="5005552"/>
            <a:ext cx="346498" cy="34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33" name="Google Shape;633;g14231c809a1_0_27" descr="Appl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323206" y="2339504"/>
            <a:ext cx="346498" cy="34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34" name="Google Shape;634;g14231c809a1_0_27" descr="Appl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313900" y="2784396"/>
            <a:ext cx="346498" cy="346498"/>
          </a:xfrm>
          <a:prstGeom prst="rect">
            <a:avLst/>
          </a:prstGeom>
          <a:noFill/>
          <a:ln>
            <a:noFill/>
          </a:ln>
        </p:spPr>
      </p:pic>
      <p:sp>
        <p:nvSpPr>
          <p:cNvPr id="635" name="Google Shape;635;g14231c809a1_0_27"/>
          <p:cNvSpPr txBox="1"/>
          <p:nvPr/>
        </p:nvSpPr>
        <p:spPr>
          <a:xfrm rot="-5400000">
            <a:off x="-1534827" y="1191349"/>
            <a:ext cx="4572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Calibri"/>
              <a:buNone/>
            </a:pPr>
            <a:r>
              <a:rPr lang="en-US" sz="36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STEP FOUR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6" name="Google Shape;636;g14231c809a1_0_27"/>
          <p:cNvSpPr txBox="1"/>
          <p:nvPr/>
        </p:nvSpPr>
        <p:spPr>
          <a:xfrm rot="-613042">
            <a:off x="3245773" y="5670959"/>
            <a:ext cx="3057791" cy="369435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Sample for SMALL class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37" name="Google Shape;637;g14231c809a1_0_27" descr="Strawberry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19732" y="4497935"/>
            <a:ext cx="346498" cy="34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38" name="Google Shape;638;g14231c809a1_0_27" descr="Strawberry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25403" y="4968740"/>
            <a:ext cx="346498" cy="34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39" name="Google Shape;639;g14231c809a1_0_27" descr="Strawberry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22632" y="4534747"/>
            <a:ext cx="346498" cy="34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40" name="Google Shape;640;g14231c809a1_0_27" descr="Strawberry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28303" y="5005552"/>
            <a:ext cx="346498" cy="34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41" name="Google Shape;641;g14231c809a1_0_27" descr="Grapes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453851" y="4092642"/>
            <a:ext cx="346498" cy="34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42" name="Google Shape;642;g14231c809a1_0_27" descr="Grapes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956740" y="3671319"/>
            <a:ext cx="346498" cy="34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43" name="Google Shape;643;g14231c809a1_0_27" descr="Grapes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327776" y="4119280"/>
            <a:ext cx="346498" cy="34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44" name="Google Shape;644;g14231c809a1_0_27" descr="Grapes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956740" y="4113944"/>
            <a:ext cx="346498" cy="34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45" name="Google Shape;645;g14231c809a1_0_27" descr="Grapes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453840" y="3667044"/>
            <a:ext cx="346498" cy="34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46" name="Google Shape;646;g14231c809a1_0_27" descr="Banan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313890" y="3664418"/>
            <a:ext cx="346498" cy="34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47" name="Google Shape;647;g14231c809a1_0_27" descr="Banan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86590" y="3202094"/>
            <a:ext cx="346498" cy="34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48" name="Google Shape;648;g14231c809a1_0_27" descr="Banan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86590" y="2791044"/>
            <a:ext cx="346498" cy="34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49" name="Google Shape;649;g14231c809a1_0_27" descr="Banan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48165" y="3212181"/>
            <a:ext cx="346498" cy="34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50" name="Google Shape;650;g14231c809a1_0_27" descr="Appl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52831" y="2333879"/>
            <a:ext cx="346498" cy="34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51" name="Google Shape;651;g14231c809a1_0_27" descr="Appl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43525" y="2778771"/>
            <a:ext cx="346498" cy="346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52" name="Google Shape;652;g14231c809a1_0_27" descr="Appl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86606" y="2350454"/>
            <a:ext cx="346498" cy="3464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" name="Google Shape;657;g14231c809a1_0_715"/>
          <p:cNvSpPr txBox="1"/>
          <p:nvPr/>
        </p:nvSpPr>
        <p:spPr>
          <a:xfrm rot="-525164">
            <a:off x="64735" y="608715"/>
            <a:ext cx="4571843" cy="12004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Calibri"/>
              <a:buNone/>
            </a:pPr>
            <a:r>
              <a:rPr lang="en-US" sz="36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YOU’RE DOING </a:t>
            </a:r>
            <a:endParaRPr sz="3600" b="1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Calibri"/>
              <a:buNone/>
            </a:pPr>
            <a:r>
              <a:rPr lang="en-US" sz="36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GREAT!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8" name="Google Shape;658;g14231c809a1_0_715"/>
          <p:cNvSpPr txBox="1"/>
          <p:nvPr/>
        </p:nvSpPr>
        <p:spPr>
          <a:xfrm>
            <a:off x="292800" y="3294875"/>
            <a:ext cx="8558400" cy="34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GOT IT SO FAR?  Here’s where you can think about social dynamics and behaviors and shift a student or two if you need: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●"/>
            </a:pP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Look only at the other students in that COLOR group, not the fruit.  The COLORS will be working with each other at the tables.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●"/>
            </a:pP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Keep in mind, if you have two students in the same color that don’t work well together: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○"/>
            </a:pPr>
            <a:r>
              <a:rPr lang="en-US" sz="18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Different fruits</a:t>
            </a: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are fine: a pink </a:t>
            </a:r>
            <a:r>
              <a:rPr lang="en-US" sz="1800" b="0" i="0" u="sng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apple</a:t>
            </a: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and a pink </a:t>
            </a:r>
            <a:r>
              <a:rPr lang="en-US" sz="1800" b="0" i="0" u="sng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banana</a:t>
            </a: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would only be together for one station.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○"/>
            </a:pPr>
            <a:r>
              <a:rPr lang="en-US" sz="18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Same fruits may require a shift</a:t>
            </a: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since they would be together for all of math class.  Switch with another of the same fruit in a different color (e.g., switch a </a:t>
            </a:r>
            <a:r>
              <a:rPr lang="en-US" sz="1800" b="0" i="0" u="sng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pink</a:t>
            </a: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banana with a </a:t>
            </a:r>
            <a:r>
              <a:rPr lang="en-US" sz="1800" b="0" i="0" u="sng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blue</a:t>
            </a: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banana).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59" name="Google Shape;659;g14231c809a1_0_7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516917">
            <a:off x="4450044" y="469630"/>
            <a:ext cx="3831685" cy="22131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" name="Google Shape;664;p18"/>
          <p:cNvSpPr/>
          <p:nvPr/>
        </p:nvSpPr>
        <p:spPr>
          <a:xfrm>
            <a:off x="2119200" y="1549225"/>
            <a:ext cx="1089000" cy="582900"/>
          </a:xfrm>
          <a:prstGeom prst="rect">
            <a:avLst/>
          </a:prstGeom>
          <a:solidFill>
            <a:srgbClr val="E6B8AF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65" name="Google Shape;665;p18"/>
          <p:cNvGrpSpPr/>
          <p:nvPr/>
        </p:nvGrpSpPr>
        <p:grpSpPr>
          <a:xfrm>
            <a:off x="5831442" y="2092675"/>
            <a:ext cx="1322799" cy="771650"/>
            <a:chOff x="5846867" y="3463025"/>
            <a:chExt cx="1322799" cy="771650"/>
          </a:xfrm>
        </p:grpSpPr>
        <p:sp>
          <p:nvSpPr>
            <p:cNvPr id="666" name="Google Shape;666;p18"/>
            <p:cNvSpPr/>
            <p:nvPr/>
          </p:nvSpPr>
          <p:spPr>
            <a:xfrm>
              <a:off x="5846867" y="3865375"/>
              <a:ext cx="648300" cy="369300"/>
            </a:xfrm>
            <a:prstGeom prst="roundRect">
              <a:avLst>
                <a:gd name="adj" fmla="val 16667"/>
              </a:avLst>
            </a:prstGeom>
            <a:solidFill>
              <a:srgbClr val="E6B8A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7" name="Google Shape;667;p18"/>
            <p:cNvSpPr/>
            <p:nvPr/>
          </p:nvSpPr>
          <p:spPr>
            <a:xfrm>
              <a:off x="6521366" y="3865375"/>
              <a:ext cx="648300" cy="369300"/>
            </a:xfrm>
            <a:prstGeom prst="roundRect">
              <a:avLst>
                <a:gd name="adj" fmla="val 16667"/>
              </a:avLst>
            </a:prstGeom>
            <a:solidFill>
              <a:srgbClr val="E6B8A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8" name="Google Shape;668;p18"/>
            <p:cNvSpPr/>
            <p:nvPr/>
          </p:nvSpPr>
          <p:spPr>
            <a:xfrm>
              <a:off x="5846867" y="3463025"/>
              <a:ext cx="648300" cy="369300"/>
            </a:xfrm>
            <a:prstGeom prst="roundRect">
              <a:avLst>
                <a:gd name="adj" fmla="val 16667"/>
              </a:avLst>
            </a:prstGeom>
            <a:solidFill>
              <a:srgbClr val="E6B8A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9" name="Google Shape;669;p18"/>
            <p:cNvSpPr/>
            <p:nvPr/>
          </p:nvSpPr>
          <p:spPr>
            <a:xfrm>
              <a:off x="6521366" y="3463025"/>
              <a:ext cx="648300" cy="369300"/>
            </a:xfrm>
            <a:prstGeom prst="roundRect">
              <a:avLst>
                <a:gd name="adj" fmla="val 16667"/>
              </a:avLst>
            </a:prstGeom>
            <a:solidFill>
              <a:srgbClr val="E6B8A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70" name="Google Shape;670;p18"/>
          <p:cNvSpPr/>
          <p:nvPr/>
        </p:nvSpPr>
        <p:spPr>
          <a:xfrm>
            <a:off x="699176" y="5400961"/>
            <a:ext cx="1089000" cy="1048200"/>
          </a:xfrm>
          <a:prstGeom prst="ellipse">
            <a:avLst/>
          </a:prstGeom>
          <a:solidFill>
            <a:srgbClr val="E6B8AF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1" name="Google Shape;671;p18"/>
          <p:cNvSpPr/>
          <p:nvPr/>
        </p:nvSpPr>
        <p:spPr>
          <a:xfrm>
            <a:off x="2302727" y="156119"/>
            <a:ext cx="4538546" cy="747131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</a:pPr>
            <a:r>
              <a:rPr lang="en-US" sz="3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First Rotation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672" name="Google Shape;672;p18"/>
          <p:cNvGraphicFramePr/>
          <p:nvPr/>
        </p:nvGraphicFramePr>
        <p:xfrm>
          <a:off x="394384" y="494402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{8F12684E-1889-4AD0-99EA-F3F6F6C10DC2}</a:tableStyleId>
              </a:tblPr>
              <a:tblGrid>
                <a:gridCol w="156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All BLUE</a:t>
                      </a:r>
                      <a:br>
                        <a:rPr lang="en-US" sz="16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1600" b="1" i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except </a:t>
                      </a:r>
                      <a:br>
                        <a:rPr lang="en-US" sz="1600" b="1" i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1600" b="1" i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Apples:</a:t>
                      </a:r>
                      <a:endParaRPr sz="1600" b="1" i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73" name="Google Shape;673;p18"/>
          <p:cNvSpPr txBox="1"/>
          <p:nvPr/>
        </p:nvSpPr>
        <p:spPr>
          <a:xfrm>
            <a:off x="750474" y="5630902"/>
            <a:ext cx="9864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Round Table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4" name="Google Shape;674;p18"/>
          <p:cNvSpPr txBox="1"/>
          <p:nvPr/>
        </p:nvSpPr>
        <p:spPr>
          <a:xfrm>
            <a:off x="2193304" y="1656025"/>
            <a:ext cx="986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Carpet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5" name="Google Shape;675;p18"/>
          <p:cNvSpPr txBox="1"/>
          <p:nvPr/>
        </p:nvSpPr>
        <p:spPr>
          <a:xfrm rot="-615987">
            <a:off x="5932324" y="2155344"/>
            <a:ext cx="1121048" cy="646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Middle</a:t>
            </a:r>
            <a:br>
              <a:rPr lang="en-US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Tables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6" name="Google Shape;676;p18"/>
          <p:cNvSpPr txBox="1"/>
          <p:nvPr/>
        </p:nvSpPr>
        <p:spPr>
          <a:xfrm>
            <a:off x="6681440" y="160339"/>
            <a:ext cx="2445881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FOLLOW</a:t>
            </a:r>
            <a:r>
              <a:rPr lang="en-US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YOUR COLOR</a:t>
            </a:r>
            <a:endParaRPr sz="18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7" name="Google Shape;677;p18"/>
          <p:cNvSpPr txBox="1"/>
          <p:nvPr/>
        </p:nvSpPr>
        <p:spPr>
          <a:xfrm rot="-608822">
            <a:off x="3056497" y="2113606"/>
            <a:ext cx="2269904" cy="1200478"/>
          </a:xfrm>
          <a:prstGeom prst="rect">
            <a:avLst/>
          </a:prstGeom>
          <a:solidFill>
            <a:srgbClr val="FFFF00"/>
          </a:solidFill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Adjust the furniture and placements here  to match your room! Then delete this box!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8" name="Google Shape;678;p18"/>
          <p:cNvSpPr txBox="1"/>
          <p:nvPr/>
        </p:nvSpPr>
        <p:spPr>
          <a:xfrm>
            <a:off x="5192747" y="1605155"/>
            <a:ext cx="2052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PROBLEM-SOLVING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9" name="Google Shape;679;p18"/>
          <p:cNvSpPr txBox="1"/>
          <p:nvPr/>
        </p:nvSpPr>
        <p:spPr>
          <a:xfrm>
            <a:off x="350775" y="4685875"/>
            <a:ext cx="16521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INDEPENDENT PRACTICE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0" name="Google Shape;680;p18"/>
          <p:cNvSpPr txBox="1"/>
          <p:nvPr/>
        </p:nvSpPr>
        <p:spPr>
          <a:xfrm>
            <a:off x="2046476" y="1134500"/>
            <a:ext cx="3112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FLUENCY/NUMBER SENSE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681" name="Google Shape;681;p18"/>
          <p:cNvGraphicFramePr/>
          <p:nvPr/>
        </p:nvGraphicFramePr>
        <p:xfrm>
          <a:off x="2046467" y="3690975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{8F12684E-1889-4AD0-99EA-F3F6F6C10DC2}</a:tableStyleId>
              </a:tblPr>
              <a:tblGrid>
                <a:gridCol w="156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All PINK</a:t>
                      </a:r>
                      <a:br>
                        <a:rPr lang="en-US" sz="16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1600" b="1" i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except </a:t>
                      </a:r>
                      <a:br>
                        <a:rPr lang="en-US" sz="1600" b="1" i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1600" b="1" i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Apples:</a:t>
                      </a:r>
                      <a:endParaRPr sz="1600" b="1" i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B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B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B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B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B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B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B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B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682" name="Google Shape;682;p18"/>
          <p:cNvGraphicFramePr/>
          <p:nvPr/>
        </p:nvGraphicFramePr>
        <p:xfrm>
          <a:off x="7245048" y="1282184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{8F12684E-1889-4AD0-99EA-F3F6F6C10DC2}</a:tableStyleId>
              </a:tblPr>
              <a:tblGrid>
                <a:gridCol w="156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6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All TEAL</a:t>
                      </a:r>
                      <a:br>
                        <a:rPr lang="en-US" sz="16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1600" b="1" i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except</a:t>
                      </a:r>
                      <a:endParaRPr sz="1600" b="1" i="1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600" b="1" i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Apples</a:t>
                      </a:r>
                      <a:endParaRPr sz="1600" b="1" i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9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9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9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9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9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9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9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9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683" name="Google Shape;683;p18"/>
          <p:cNvGraphicFramePr/>
          <p:nvPr/>
        </p:nvGraphicFramePr>
        <p:xfrm>
          <a:off x="5345278" y="3923891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{8F12684E-1889-4AD0-99EA-F3F6F6C10DC2}</a:tableStyleId>
              </a:tblPr>
              <a:tblGrid>
                <a:gridCol w="156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APPLES </a:t>
                      </a:r>
                      <a:br>
                        <a:rPr lang="en-US" sz="16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16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with Teacher</a:t>
                      </a:r>
                      <a:endParaRPr sz="16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84" name="Google Shape;684;p18"/>
          <p:cNvSpPr/>
          <p:nvPr/>
        </p:nvSpPr>
        <p:spPr>
          <a:xfrm rot="-2368003">
            <a:off x="7021084" y="5184879"/>
            <a:ext cx="1766594" cy="1884441"/>
          </a:xfrm>
          <a:prstGeom prst="blockArc">
            <a:avLst>
              <a:gd name="adj1" fmla="val 10800000"/>
              <a:gd name="adj2" fmla="val 131367"/>
              <a:gd name="adj3" fmla="val 34504"/>
            </a:avLst>
          </a:prstGeom>
          <a:solidFill>
            <a:srgbClr val="E6B8AF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85" name="Google Shape;685;p18" descr="Appl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55971" y="4755617"/>
            <a:ext cx="830975" cy="83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1053</Words>
  <Application>Microsoft Office PowerPoint</Application>
  <PresentationFormat>On-screen Show (4:3)</PresentationFormat>
  <Paragraphs>348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  STEP-BY-STEP TEMPLATE TO MAKE YOUR OWN GROUPS  DOWNLOAD THIS TO EDIT!</vt:lpstr>
      <vt:lpstr>You, too, can do this!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A small-group math protocol for teaching differentiated leveled groups while other students rotate and work together in mixed-ability groups.</dc:title>
  <dc:creator>Laura Nelson</dc:creator>
  <cp:lastModifiedBy>Laura Nelson</cp:lastModifiedBy>
  <cp:revision>2</cp:revision>
  <dcterms:created xsi:type="dcterms:W3CDTF">2022-01-10T20:07:41Z</dcterms:created>
  <dcterms:modified xsi:type="dcterms:W3CDTF">2022-10-13T17:53:30Z</dcterms:modified>
</cp:coreProperties>
</file>